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2.gif"/><Relationship Id="rId5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Segmentação de Teto para a Localização de Robôs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Maurício Lopes e Ezequiel Simeoni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RESULTADOS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075" y="1454812"/>
            <a:ext cx="5165849" cy="28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Filtro de Partículas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pt-BR" sz="1700">
                <a:solidFill>
                  <a:srgbClr val="000000"/>
                </a:solidFill>
              </a:rPr>
              <a:t>Bayesian Monte Carlo</a:t>
            </a:r>
          </a:p>
          <a:p>
            <a:pPr indent="0" lvl="0" mar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pt-BR" sz="1700">
                <a:solidFill>
                  <a:srgbClr val="000000"/>
                </a:solidFill>
              </a:rPr>
              <a:t>Generic Particle Filter Algorithm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100"/>
              <a:buChar char="●"/>
            </a:pPr>
            <a:r>
              <a:rPr b="1" lang="pt-BR" sz="1100">
                <a:solidFill>
                  <a:srgbClr val="000000"/>
                </a:solidFill>
              </a:rPr>
              <a:t>Randomly generate a bunch of particles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100">
                <a:solidFill>
                  <a:srgbClr val="000000"/>
                </a:solidFill>
              </a:rPr>
              <a:t>Particles can have position, heading, and/or whatever other state variable you need to estimate. Each has a weight (probability) indicating how likely it matches the actual state of the system. Initialize each with the same weight.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100"/>
              <a:buChar char="●"/>
            </a:pPr>
            <a:r>
              <a:rPr b="1" lang="pt-BR" sz="1100">
                <a:solidFill>
                  <a:srgbClr val="000000"/>
                </a:solidFill>
              </a:rPr>
              <a:t>Predict next state of the particles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100">
                <a:solidFill>
                  <a:srgbClr val="000000"/>
                </a:solidFill>
              </a:rPr>
              <a:t>Move the particles based on how you predict the real system is behaving.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100"/>
              <a:buChar char="●"/>
            </a:pPr>
            <a:r>
              <a:rPr b="1" lang="pt-BR" sz="1100">
                <a:solidFill>
                  <a:srgbClr val="000000"/>
                </a:solidFill>
              </a:rPr>
              <a:t>Update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100">
                <a:solidFill>
                  <a:srgbClr val="000000"/>
                </a:solidFill>
              </a:rPr>
              <a:t>Update the weighting of the particles based on the measurement. Particles that closely match the measurements are weighted higher than particles which don't match the measurements very well.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100"/>
              <a:buChar char="●"/>
            </a:pPr>
            <a:r>
              <a:rPr b="1" lang="pt-BR" sz="1100">
                <a:solidFill>
                  <a:srgbClr val="000000"/>
                </a:solidFill>
              </a:rPr>
              <a:t>Resample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100">
                <a:solidFill>
                  <a:srgbClr val="000000"/>
                </a:solidFill>
              </a:rPr>
              <a:t>Discard highly improbable particle and replace them with copies of the more probable particles.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Filtro de Partículas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1658625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328225" y="1210125"/>
            <a:ext cx="2488800" cy="2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Estimate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Predict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Resample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Estimate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...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Filtro de Partículas - Código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85913"/>
            <a:ext cx="36290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Filtro de Partículas - Código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6000"/>
            <a:ext cx="8839201" cy="209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Filtro de Partículas - Resultado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75" y="1170125"/>
            <a:ext cx="734644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Filtro de Partículas - Resultado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163" y="1128650"/>
            <a:ext cx="71816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Filtro de Partículas - Problema 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325"/>
            <a:ext cx="8839199" cy="3748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CONCLUSÃO E PROJETOS FUTUROS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3595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Novo Dataset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pt-BR"/>
              <a:t>Arquitetura mais simples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pt-BR"/>
              <a:t>Filtro de partículas mais otimizado e com um resample mais eficiente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DIFICULDADES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3846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Implementação FCN.TensorFlow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pt-BR"/>
              <a:t>Implementação Filtro de Partículas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pt-BR"/>
              <a:t>	</a:t>
            </a:r>
            <a:r>
              <a:rPr lang="pt-BR"/>
              <a:t>Ruído</a:t>
            </a:r>
            <a:r>
              <a:rPr lang="pt-BR"/>
              <a:t> ODOM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pt-BR"/>
              <a:t>	Resample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400" y="1280200"/>
            <a:ext cx="4255776" cy="283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INTRODUÇÃO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3666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Robótica Móvel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pt-BR"/>
              <a:t>  Inteligência Artificial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     Aprendizado de Máquina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         Segmentação Semântica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pt-BR"/>
              <a:t> Localização de Markov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3984" l="0" r="0" t="0"/>
          <a:stretch/>
        </p:blipFill>
        <p:spPr>
          <a:xfrm>
            <a:off x="5146750" y="821350"/>
            <a:ext cx="2913174" cy="27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b="0" l="17914" r="18512" t="0"/>
          <a:stretch/>
        </p:blipFill>
        <p:spPr>
          <a:xfrm>
            <a:off x="5146750" y="3665775"/>
            <a:ext cx="2913175" cy="7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RECURSOS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3213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Câmera Raspberry Pi-V2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pt-BR"/>
              <a:t>Lente Lensoul LS-WD2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pt-BR"/>
              <a:t>Robô Neato XV-12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75" y="1152475"/>
            <a:ext cx="4203174" cy="33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DATASET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3213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2000 imagens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pt-BR"/>
              <a:t>7º andar FACIN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175" y="1459800"/>
            <a:ext cx="5313601" cy="258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ANOTAÇÃO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3213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pt-BR"/>
              <a:t>126 imagens</a:t>
            </a:r>
          </a:p>
          <a:p>
            <a:pPr indent="457200" lvl="0" marL="0">
              <a:spcBef>
                <a:spcPts val="0"/>
              </a:spcBef>
              <a:buNone/>
            </a:pPr>
            <a:r>
              <a:rPr lang="pt-BR"/>
              <a:t>Treino: 106</a:t>
            </a:r>
          </a:p>
          <a:p>
            <a:pPr indent="457200" lvl="0" marL="0">
              <a:spcBef>
                <a:spcPts val="0"/>
              </a:spcBef>
              <a:buNone/>
            </a:pPr>
            <a:r>
              <a:rPr lang="pt-BR"/>
              <a:t>Validação: 10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pt-BR"/>
              <a:t>Teste: 10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625" y="2619656"/>
            <a:ext cx="4289026" cy="207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625" y="483597"/>
            <a:ext cx="4289025" cy="20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FCN-VGG19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3595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VGG19 (ImageNet ILSVRC-2014)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Convolução de stride fracionado ou Deconvolução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	Saída: 256 x 256 x 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Classificador pixel a pixel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Caffe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Tensorflow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625" y="1401699"/>
            <a:ext cx="4630725" cy="26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CONVOLUÇÃO TRANSPOSTA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850" y="1428522"/>
            <a:ext cx="2820700" cy="320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02" y="1498061"/>
            <a:ext cx="2820700" cy="3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675" y="1526352"/>
            <a:ext cx="2734602" cy="31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FCN-VGG19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3595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Github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TREINO E VALIDAÇÃO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3595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70 épocas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/>
              <a:t>51º época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650" y="2100476"/>
            <a:ext cx="4711325" cy="12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